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AE0D9D1-F7B4-4202-BA24-F927847F1FFA}" type="datetimeFigureOut">
              <a:rPr lang="en-US" smtClean="0">
                <a:solidFill>
                  <a:srgbClr val="575F6D"/>
                </a:solidFill>
              </a:rPr>
              <a:pPr/>
              <a:t>5/27/2014</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549B1F1B-15F0-41C3-AF93-D78596843B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E0D9D1-F7B4-4202-BA24-F927847F1FFA}" type="datetimeFigureOut">
              <a:rPr lang="en-US" smtClean="0">
                <a:solidFill>
                  <a:srgbClr val="575F6D"/>
                </a:solidFill>
              </a:rPr>
              <a:pPr/>
              <a:t>5/27/2014</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549B1F1B-15F0-41C3-AF93-D78596843B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E0D9D1-F7B4-4202-BA24-F927847F1FFA}" type="datetimeFigureOut">
              <a:rPr lang="en-US" smtClean="0">
                <a:solidFill>
                  <a:srgbClr val="575F6D"/>
                </a:solidFill>
              </a:rPr>
              <a:pPr/>
              <a:t>5/27/2014</a:t>
            </a:fld>
            <a:endParaRPr lang="en-US">
              <a:solidFill>
                <a:srgbClr val="575F6D"/>
              </a:solidFill>
            </a:endParaRPr>
          </a:p>
        </p:txBody>
      </p:sp>
      <p:sp>
        <p:nvSpPr>
          <p:cNvPr id="5" name="Footer Placeholder 4"/>
          <p:cNvSpPr>
            <a:spLocks noGrp="1"/>
          </p:cNvSpPr>
          <p:nvPr>
            <p:ph type="ftr" sz="quarter" idx="11"/>
          </p:nvPr>
        </p:nvSpPr>
        <p:spPr/>
        <p:txBody>
          <a:bodyPr/>
          <a:lstStyle/>
          <a:p>
            <a:endParaRPr lang="en-US">
              <a:solidFill>
                <a:srgbClr val="575F6D"/>
              </a:solidFill>
            </a:endParaRPr>
          </a:p>
        </p:txBody>
      </p:sp>
      <p:sp>
        <p:nvSpPr>
          <p:cNvPr id="6" name="Slide Number Placeholder 5"/>
          <p:cNvSpPr>
            <a:spLocks noGrp="1"/>
          </p:cNvSpPr>
          <p:nvPr>
            <p:ph type="sldNum" sz="quarter" idx="12"/>
          </p:nvPr>
        </p:nvSpPr>
        <p:spPr/>
        <p:txBody>
          <a:bodyPr/>
          <a:lstStyle/>
          <a:p>
            <a:fld id="{549B1F1B-15F0-41C3-AF93-D78596843B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AE0D9D1-F7B4-4202-BA24-F927847F1FFA}" type="datetimeFigureOut">
              <a:rPr lang="en-US" smtClean="0">
                <a:solidFill>
                  <a:srgbClr val="575F6D"/>
                </a:solidFill>
              </a:rPr>
              <a:pPr/>
              <a:t>5/27/2014</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549B1F1B-15F0-41C3-AF93-D78596843BF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AE0D9D1-F7B4-4202-BA24-F927847F1FFA}" type="datetimeFigureOut">
              <a:rPr lang="en-US" smtClean="0">
                <a:solidFill>
                  <a:srgbClr val="FFF39D"/>
                </a:solidFill>
              </a:rPr>
              <a:pPr/>
              <a:t>5/27/2014</a:t>
            </a:fld>
            <a:endParaRPr lang="en-US">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549B1F1B-15F0-41C3-AF93-D78596843BF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AE0D9D1-F7B4-4202-BA24-F927847F1FFA}" type="datetimeFigureOut">
              <a:rPr lang="en-US" smtClean="0">
                <a:solidFill>
                  <a:srgbClr val="575F6D"/>
                </a:solidFill>
              </a:rPr>
              <a:pPr/>
              <a:t>5/27/2014</a:t>
            </a:fld>
            <a:endParaRPr lang="en-US">
              <a:solidFill>
                <a:srgbClr val="575F6D"/>
              </a:solidFill>
            </a:endParaRPr>
          </a:p>
        </p:txBody>
      </p:sp>
      <p:sp>
        <p:nvSpPr>
          <p:cNvPr id="6" name="Footer Placeholder 5"/>
          <p:cNvSpPr>
            <a:spLocks noGrp="1"/>
          </p:cNvSpPr>
          <p:nvPr>
            <p:ph type="ftr" sz="quarter" idx="11"/>
          </p:nvPr>
        </p:nvSpPr>
        <p:spPr/>
        <p:txBody>
          <a:bodyPr/>
          <a:lstStyle/>
          <a:p>
            <a:endParaRPr lang="en-US">
              <a:solidFill>
                <a:srgbClr val="575F6D"/>
              </a:solidFill>
            </a:endParaRPr>
          </a:p>
        </p:txBody>
      </p:sp>
      <p:sp>
        <p:nvSpPr>
          <p:cNvPr id="7" name="Slide Number Placeholder 6"/>
          <p:cNvSpPr>
            <a:spLocks noGrp="1"/>
          </p:cNvSpPr>
          <p:nvPr>
            <p:ph type="sldNum" sz="quarter" idx="12"/>
          </p:nvPr>
        </p:nvSpPr>
        <p:spPr/>
        <p:txBody>
          <a:bodyPr/>
          <a:lstStyle/>
          <a:p>
            <a:fld id="{549B1F1B-15F0-41C3-AF93-D78596843BF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AE0D9D1-F7B4-4202-BA24-F927847F1FFA}" type="datetimeFigureOut">
              <a:rPr lang="en-US" smtClean="0">
                <a:solidFill>
                  <a:srgbClr val="575F6D"/>
                </a:solidFill>
              </a:rPr>
              <a:pPr/>
              <a:t>5/27/2014</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549B1F1B-15F0-41C3-AF93-D78596843BF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AE0D9D1-F7B4-4202-BA24-F927847F1FFA}" type="datetimeFigureOut">
              <a:rPr lang="en-US" smtClean="0">
                <a:solidFill>
                  <a:srgbClr val="575F6D"/>
                </a:solidFill>
              </a:rPr>
              <a:pPr/>
              <a:t>5/27/2014</a:t>
            </a:fld>
            <a:endParaRPr lang="en-US">
              <a:solidFill>
                <a:srgbClr val="575F6D"/>
              </a:solidFill>
            </a:endParaRPr>
          </a:p>
        </p:txBody>
      </p:sp>
      <p:sp>
        <p:nvSpPr>
          <p:cNvPr id="7" name="Slide Number Placeholder 6"/>
          <p:cNvSpPr>
            <a:spLocks noGrp="1"/>
          </p:cNvSpPr>
          <p:nvPr>
            <p:ph type="sldNum" sz="quarter" idx="11"/>
          </p:nvPr>
        </p:nvSpPr>
        <p:spPr/>
        <p:txBody>
          <a:bodyPr rtlCol="0"/>
          <a:lstStyle/>
          <a:p>
            <a:fld id="{549B1F1B-15F0-41C3-AF93-D78596843BF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solidFill>
                <a:srgbClr val="575F6D"/>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0D9D1-F7B4-4202-BA24-F927847F1FFA}" type="datetimeFigureOut">
              <a:rPr lang="en-US" smtClean="0">
                <a:solidFill>
                  <a:srgbClr val="575F6D"/>
                </a:solidFill>
              </a:rPr>
              <a:pPr/>
              <a:t>5/27/2014</a:t>
            </a:fld>
            <a:endParaRPr lang="en-US">
              <a:solidFill>
                <a:srgbClr val="575F6D"/>
              </a:solidFill>
            </a:endParaRPr>
          </a:p>
        </p:txBody>
      </p:sp>
      <p:sp>
        <p:nvSpPr>
          <p:cNvPr id="3" name="Footer Placeholder 2"/>
          <p:cNvSpPr>
            <a:spLocks noGrp="1"/>
          </p:cNvSpPr>
          <p:nvPr>
            <p:ph type="ftr" sz="quarter" idx="11"/>
          </p:nvPr>
        </p:nvSpPr>
        <p:spPr/>
        <p:txBody>
          <a:bodyPr/>
          <a:lstStyle/>
          <a:p>
            <a:endParaRPr lang="en-US">
              <a:solidFill>
                <a:srgbClr val="575F6D"/>
              </a:solidFill>
            </a:endParaRPr>
          </a:p>
        </p:txBody>
      </p:sp>
      <p:sp>
        <p:nvSpPr>
          <p:cNvPr id="4" name="Slide Number Placeholder 3"/>
          <p:cNvSpPr>
            <a:spLocks noGrp="1"/>
          </p:cNvSpPr>
          <p:nvPr>
            <p:ph type="sldNum" sz="quarter" idx="12"/>
          </p:nvPr>
        </p:nvSpPr>
        <p:spPr/>
        <p:txBody>
          <a:bodyPr/>
          <a:lstStyle/>
          <a:p>
            <a:fld id="{549B1F1B-15F0-41C3-AF93-D78596843B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AE0D9D1-F7B4-4202-BA24-F927847F1FFA}" type="datetimeFigureOut">
              <a:rPr lang="en-US" smtClean="0">
                <a:solidFill>
                  <a:srgbClr val="575F6D"/>
                </a:solidFill>
              </a:rPr>
              <a:pPr/>
              <a:t>5/27/2014</a:t>
            </a:fld>
            <a:endParaRPr lang="en-US">
              <a:solidFill>
                <a:srgbClr val="575F6D"/>
              </a:solidFill>
            </a:endParaRPr>
          </a:p>
        </p:txBody>
      </p:sp>
      <p:sp>
        <p:nvSpPr>
          <p:cNvPr id="22" name="Slide Number Placeholder 21"/>
          <p:cNvSpPr>
            <a:spLocks noGrp="1"/>
          </p:cNvSpPr>
          <p:nvPr>
            <p:ph type="sldNum" sz="quarter" idx="15"/>
          </p:nvPr>
        </p:nvSpPr>
        <p:spPr/>
        <p:txBody>
          <a:bodyPr rtlCol="0"/>
          <a:lstStyle/>
          <a:p>
            <a:fld id="{549B1F1B-15F0-41C3-AF93-D78596843BF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solidFill>
                <a:srgbClr val="575F6D"/>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FAE0D9D1-F7B4-4202-BA24-F927847F1FFA}" type="datetimeFigureOut">
              <a:rPr lang="en-US" smtClean="0">
                <a:solidFill>
                  <a:srgbClr val="575F6D"/>
                </a:solidFill>
              </a:rPr>
              <a:pPr/>
              <a:t>5/27/2014</a:t>
            </a:fld>
            <a:endParaRPr lang="en-US">
              <a:solidFill>
                <a:srgbClr val="575F6D"/>
              </a:solidFill>
            </a:endParaRPr>
          </a:p>
        </p:txBody>
      </p:sp>
      <p:sp>
        <p:nvSpPr>
          <p:cNvPr id="18" name="Slide Number Placeholder 17"/>
          <p:cNvSpPr>
            <a:spLocks noGrp="1"/>
          </p:cNvSpPr>
          <p:nvPr>
            <p:ph type="sldNum" sz="quarter" idx="11"/>
          </p:nvPr>
        </p:nvSpPr>
        <p:spPr/>
        <p:txBody>
          <a:bodyPr rtlCol="0"/>
          <a:lstStyle/>
          <a:p>
            <a:fld id="{549B1F1B-15F0-41C3-AF93-D78596843BF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solidFill>
                <a:srgbClr val="575F6D"/>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AE0D9D1-F7B4-4202-BA24-F927847F1FFA}" type="datetimeFigureOut">
              <a:rPr lang="en-US" smtClean="0">
                <a:solidFill>
                  <a:srgbClr val="575F6D"/>
                </a:solidFill>
              </a:rPr>
              <a:pPr/>
              <a:t>5/27/2014</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49B1F1B-15F0-41C3-AF93-D78596843B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Biographical Sketch</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Writing a Biographical Sketch</a:t>
            </a:r>
            <a:endParaRPr lang="en-US" u="sng" dirty="0"/>
          </a:p>
        </p:txBody>
      </p:sp>
      <p:sp>
        <p:nvSpPr>
          <p:cNvPr id="3" name="Content Placeholder 2"/>
          <p:cNvSpPr>
            <a:spLocks noGrp="1"/>
          </p:cNvSpPr>
          <p:nvPr>
            <p:ph sz="quarter" idx="1"/>
          </p:nvPr>
        </p:nvSpPr>
        <p:spPr>
          <a:xfrm>
            <a:off x="457200" y="1600200"/>
            <a:ext cx="8229600" cy="4953000"/>
          </a:xfrm>
        </p:spPr>
        <p:txBody>
          <a:bodyPr>
            <a:normAutofit/>
          </a:bodyPr>
          <a:lstStyle/>
          <a:p>
            <a:pPr indent="0">
              <a:buNone/>
            </a:pPr>
            <a:r>
              <a:rPr lang="en-US" sz="4000" b="1" dirty="0" smtClean="0"/>
              <a:t>When writing a biographical sketch you should try to include the following items to make your biographical sketch clear and concise.</a:t>
            </a:r>
          </a:p>
          <a:p>
            <a:pPr indent="0">
              <a:buNone/>
            </a:pPr>
            <a:endParaRPr lang="en-US" sz="4800" dirty="0"/>
          </a:p>
          <a:p>
            <a:pPr>
              <a:buNone/>
            </a:pPr>
            <a:r>
              <a:rPr lang="en-US" dirty="0" smtClean="0"/>
              <a:t/>
            </a:r>
            <a:br>
              <a:rPr lang="en-US" dirty="0" smtClean="0"/>
            </a:br>
            <a:r>
              <a:rPr lang="en-US" dirty="0" smtClean="0"/>
              <a:t> </a:t>
            </a:r>
          </a:p>
          <a:p>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u="sng" dirty="0" smtClean="0"/>
              <a:t>Part I Demographic</a:t>
            </a:r>
            <a:endParaRPr lang="en-US" b="1" u="sng" dirty="0"/>
          </a:p>
        </p:txBody>
      </p:sp>
      <p:sp>
        <p:nvSpPr>
          <p:cNvPr id="5" name="Content Placeholder 4"/>
          <p:cNvSpPr>
            <a:spLocks noGrp="1"/>
          </p:cNvSpPr>
          <p:nvPr>
            <p:ph sz="quarter" idx="1"/>
          </p:nvPr>
        </p:nvSpPr>
        <p:spPr>
          <a:xfrm>
            <a:off x="228600" y="1600200"/>
            <a:ext cx="8229600" cy="4525963"/>
          </a:xfrm>
        </p:spPr>
        <p:txBody>
          <a:bodyPr>
            <a:normAutofit/>
          </a:bodyPr>
          <a:lstStyle/>
          <a:p>
            <a:pPr lvl="1" indent="0">
              <a:buFont typeface="Courier New" pitchFamily="49" charset="0"/>
              <a:buChar char="o"/>
            </a:pPr>
            <a:r>
              <a:rPr lang="en-US" sz="3600" b="1" dirty="0" smtClean="0"/>
              <a:t>Name</a:t>
            </a:r>
          </a:p>
          <a:p>
            <a:pPr lvl="1" indent="0">
              <a:buFont typeface="Courier New" pitchFamily="49" charset="0"/>
              <a:buChar char="o"/>
            </a:pPr>
            <a:r>
              <a:rPr lang="en-US" sz="3600" b="1" dirty="0" smtClean="0"/>
              <a:t>Place of birth</a:t>
            </a:r>
          </a:p>
          <a:p>
            <a:pPr lvl="1" indent="0">
              <a:buFont typeface="Courier New" pitchFamily="49" charset="0"/>
              <a:buChar char="o"/>
            </a:pPr>
            <a:r>
              <a:rPr lang="en-US" sz="3600" b="1" dirty="0" smtClean="0"/>
              <a:t>Major, Minor, Cumulative 	GPA/ Status</a:t>
            </a:r>
          </a:p>
          <a:p>
            <a:pPr lvl="1" indent="0">
              <a:buFont typeface="Courier New" pitchFamily="49" charset="0"/>
              <a:buChar char="o"/>
            </a:pPr>
            <a:r>
              <a:rPr lang="en-US" sz="3600" b="1" dirty="0" smtClean="0"/>
              <a:t>Foreign Languages spoken</a:t>
            </a:r>
          </a:p>
          <a:p>
            <a:pPr lvl="1" indent="0">
              <a:buNone/>
            </a:pPr>
            <a:endParaRPr lang="en-US" sz="4800" b="1"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Part II Experiences</a:t>
            </a:r>
            <a:endParaRPr lang="en-US" b="1" u="sng" dirty="0"/>
          </a:p>
        </p:txBody>
      </p:sp>
      <p:sp>
        <p:nvSpPr>
          <p:cNvPr id="3" name="Content Placeholder 2"/>
          <p:cNvSpPr>
            <a:spLocks noGrp="1"/>
          </p:cNvSpPr>
          <p:nvPr>
            <p:ph sz="quarter" idx="1"/>
          </p:nvPr>
        </p:nvSpPr>
        <p:spPr>
          <a:xfrm>
            <a:off x="457200" y="1447800"/>
            <a:ext cx="8229600" cy="4953000"/>
          </a:xfrm>
        </p:spPr>
        <p:txBody>
          <a:bodyPr>
            <a:normAutofit fontScale="25000" lnSpcReduction="20000"/>
          </a:bodyPr>
          <a:lstStyle/>
          <a:p>
            <a:pPr lvl="1" indent="0">
              <a:lnSpc>
                <a:spcPct val="120000"/>
              </a:lnSpc>
              <a:buFont typeface="Courier New" pitchFamily="49" charset="0"/>
              <a:buChar char="o"/>
            </a:pPr>
            <a:r>
              <a:rPr lang="en-US" sz="9600" b="1" dirty="0" smtClean="0"/>
              <a:t>Club or Organizations</a:t>
            </a:r>
          </a:p>
          <a:p>
            <a:pPr lvl="1" indent="0">
              <a:lnSpc>
                <a:spcPct val="120000"/>
              </a:lnSpc>
              <a:buFont typeface="Courier New" pitchFamily="49" charset="0"/>
              <a:buChar char="o"/>
            </a:pPr>
            <a:r>
              <a:rPr lang="en-US" sz="9600" b="1" dirty="0" smtClean="0"/>
              <a:t>Sports (in college)</a:t>
            </a:r>
          </a:p>
          <a:p>
            <a:pPr lvl="1" indent="0">
              <a:lnSpc>
                <a:spcPct val="120000"/>
              </a:lnSpc>
              <a:buFont typeface="Courier New" pitchFamily="49" charset="0"/>
              <a:buChar char="o"/>
            </a:pPr>
            <a:r>
              <a:rPr lang="en-US" sz="9600" b="1" dirty="0" smtClean="0"/>
              <a:t>Awards (in college)</a:t>
            </a:r>
          </a:p>
          <a:p>
            <a:pPr lvl="1" indent="0">
              <a:lnSpc>
                <a:spcPct val="120000"/>
              </a:lnSpc>
              <a:buFont typeface="Courier New" pitchFamily="49" charset="0"/>
              <a:buChar char="o"/>
            </a:pPr>
            <a:r>
              <a:rPr lang="en-US" sz="9600" b="1" dirty="0" smtClean="0"/>
              <a:t>Work experience (since entering college)</a:t>
            </a:r>
          </a:p>
          <a:p>
            <a:pPr lvl="1" indent="0">
              <a:lnSpc>
                <a:spcPct val="120000"/>
              </a:lnSpc>
              <a:buFont typeface="Courier New" pitchFamily="49" charset="0"/>
              <a:buChar char="o"/>
            </a:pPr>
            <a:r>
              <a:rPr lang="en-US" sz="9600" b="1" dirty="0" smtClean="0"/>
              <a:t>Community Service</a:t>
            </a:r>
          </a:p>
          <a:p>
            <a:pPr lvl="1" indent="0">
              <a:lnSpc>
                <a:spcPct val="120000"/>
              </a:lnSpc>
              <a:buFont typeface="Courier New" pitchFamily="49" charset="0"/>
              <a:buChar char="o"/>
            </a:pPr>
            <a:r>
              <a:rPr lang="en-US" sz="9600" b="1" dirty="0" smtClean="0"/>
              <a:t>Other Skills</a:t>
            </a:r>
          </a:p>
          <a:p>
            <a:pPr lvl="1" indent="0">
              <a:lnSpc>
                <a:spcPct val="120000"/>
              </a:lnSpc>
              <a:buFont typeface="Courier New" pitchFamily="49" charset="0"/>
              <a:buChar char="o"/>
            </a:pPr>
            <a:r>
              <a:rPr lang="en-US" sz="9600" b="1" dirty="0" smtClean="0"/>
              <a:t>Computer</a:t>
            </a:r>
          </a:p>
          <a:p>
            <a:pPr lvl="1" indent="0">
              <a:lnSpc>
                <a:spcPct val="120000"/>
              </a:lnSpc>
              <a:buFont typeface="Courier New" pitchFamily="49" charset="0"/>
              <a:buChar char="o"/>
            </a:pPr>
            <a:r>
              <a:rPr lang="en-US" sz="9600" b="1" dirty="0" smtClean="0"/>
              <a:t>Hardware</a:t>
            </a:r>
          </a:p>
          <a:p>
            <a:pPr lvl="1" indent="0">
              <a:lnSpc>
                <a:spcPct val="120000"/>
              </a:lnSpc>
              <a:buFont typeface="Courier New" pitchFamily="49" charset="0"/>
              <a:buChar char="o"/>
            </a:pPr>
            <a:r>
              <a:rPr lang="en-US" sz="9600" b="1" dirty="0" smtClean="0"/>
              <a:t>Applications</a:t>
            </a:r>
          </a:p>
          <a:p>
            <a:pPr lvl="1" indent="0">
              <a:lnSpc>
                <a:spcPct val="120000"/>
              </a:lnSpc>
              <a:buFont typeface="Courier New" pitchFamily="49" charset="0"/>
              <a:buChar char="o"/>
            </a:pPr>
            <a:r>
              <a:rPr lang="en-US" sz="9600" b="1" dirty="0" smtClean="0"/>
              <a:t>Browsers</a:t>
            </a:r>
          </a:p>
          <a:p>
            <a:pPr lvl="1" indent="0">
              <a:lnSpc>
                <a:spcPct val="120000"/>
              </a:lnSpc>
              <a:buFont typeface="Courier New" pitchFamily="49" charset="0"/>
              <a:buChar char="o"/>
            </a:pPr>
            <a:r>
              <a:rPr lang="en-US" sz="9600" b="1" dirty="0" smtClean="0"/>
              <a:t>Languages</a:t>
            </a:r>
          </a:p>
          <a:p>
            <a:pPr indent="0">
              <a:buNone/>
            </a:pPr>
            <a:endParaRPr lang="en-US" sz="4800" dirty="0" smtClean="0"/>
          </a:p>
          <a:p>
            <a:pPr indent="0">
              <a:buNone/>
            </a:pPr>
            <a:r>
              <a:rPr lang="en-US" sz="4800"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linds(horizontal)">
                                      <p:cBhvr>
                                        <p:cTn id="6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Part III Goals and Aspirations</a:t>
            </a:r>
            <a:endParaRPr lang="en-US" b="1" u="sng" dirty="0"/>
          </a:p>
        </p:txBody>
      </p:sp>
      <p:sp>
        <p:nvSpPr>
          <p:cNvPr id="3" name="Content Placeholder 2"/>
          <p:cNvSpPr>
            <a:spLocks noGrp="1"/>
          </p:cNvSpPr>
          <p:nvPr>
            <p:ph sz="quarter" idx="1"/>
          </p:nvPr>
        </p:nvSpPr>
        <p:spPr/>
        <p:txBody>
          <a:bodyPr>
            <a:normAutofit/>
          </a:bodyPr>
          <a:lstStyle/>
          <a:p>
            <a:pPr lvl="1" indent="0">
              <a:buFont typeface="Courier New" pitchFamily="49" charset="0"/>
              <a:buChar char="o"/>
            </a:pPr>
            <a:r>
              <a:rPr lang="en-US" sz="3200" b="1" dirty="0" smtClean="0"/>
              <a:t>Education</a:t>
            </a:r>
          </a:p>
          <a:p>
            <a:pPr lvl="1" indent="0">
              <a:buFont typeface="Courier New" pitchFamily="49" charset="0"/>
              <a:buChar char="o"/>
            </a:pPr>
            <a:r>
              <a:rPr lang="en-US" sz="3200" b="1" dirty="0" smtClean="0"/>
              <a:t>Career</a:t>
            </a:r>
          </a:p>
          <a:p>
            <a:pPr lvl="1" indent="0">
              <a:buFont typeface="Courier New" pitchFamily="49" charset="0"/>
              <a:buChar char="o"/>
            </a:pPr>
            <a:r>
              <a:rPr lang="en-US" sz="3200" b="1" dirty="0" smtClean="0"/>
              <a:t>Personal (include 	inspirational stories)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371600"/>
            <a:ext cx="8229600" cy="5029200"/>
          </a:xfrm>
        </p:spPr>
        <p:txBody>
          <a:bodyPr>
            <a:normAutofit fontScale="25000" lnSpcReduction="20000"/>
          </a:bodyPr>
          <a:lstStyle/>
          <a:p>
            <a:pPr>
              <a:buNone/>
            </a:pPr>
            <a:r>
              <a:rPr lang="en-US" dirty="0" smtClean="0"/>
              <a:t>			</a:t>
            </a:r>
            <a:r>
              <a:rPr lang="en-US" sz="7400" b="1" dirty="0" smtClean="0"/>
              <a:t>Scholar Name </a:t>
            </a:r>
          </a:p>
          <a:p>
            <a:pPr>
              <a:buNone/>
            </a:pPr>
            <a:r>
              <a:rPr lang="en-US" b="1" dirty="0" smtClean="0"/>
              <a:t>			</a:t>
            </a:r>
            <a:r>
              <a:rPr lang="en-US" sz="4200" b="1" dirty="0" smtClean="0"/>
              <a:t>Class Year: Major </a:t>
            </a:r>
          </a:p>
          <a:p>
            <a:pPr>
              <a:buNone/>
            </a:pPr>
            <a:r>
              <a:rPr lang="en-US" sz="4200" b="1" dirty="0" smtClean="0"/>
              <a:t>		                       Advisor: Advisor Name </a:t>
            </a:r>
          </a:p>
          <a:p>
            <a:pPr algn="ctr">
              <a:buNone/>
            </a:pPr>
            <a:r>
              <a:rPr lang="en-US" dirty="0" smtClean="0"/>
              <a:t/>
            </a:r>
            <a:br>
              <a:rPr lang="en-US" dirty="0" smtClean="0"/>
            </a:br>
            <a:r>
              <a:rPr lang="en-US" sz="3800" b="1" dirty="0" smtClean="0"/>
              <a:t> </a:t>
            </a:r>
          </a:p>
          <a:p>
            <a:pPr algn="ctr">
              <a:buNone/>
            </a:pPr>
            <a:endParaRPr lang="en-US" sz="3800" b="1" dirty="0" smtClean="0"/>
          </a:p>
          <a:p>
            <a:pPr algn="ctr">
              <a:buNone/>
            </a:pPr>
            <a:endParaRPr lang="en-US" sz="3800" b="1" dirty="0" smtClean="0"/>
          </a:p>
          <a:p>
            <a:pPr algn="ctr">
              <a:buNone/>
            </a:pPr>
            <a:endParaRPr lang="en-US" sz="7200" b="1" u="sng" dirty="0" smtClean="0"/>
          </a:p>
          <a:p>
            <a:pPr algn="ctr">
              <a:buNone/>
            </a:pPr>
            <a:r>
              <a:rPr lang="en-US" sz="7200" b="1" u="sng" dirty="0" smtClean="0"/>
              <a:t>Thermostability Studies of a Laboratory Evolved Biocatalyst </a:t>
            </a:r>
          </a:p>
          <a:p>
            <a:pPr indent="0" algn="just">
              <a:buNone/>
            </a:pPr>
            <a:r>
              <a:rPr lang="en-US" sz="7200" b="1" dirty="0" smtClean="0"/>
              <a:t>The stability of the Jaccase CotA and an evolved mutant was investigated. CotA is found in the spore coat of </a:t>
            </a:r>
            <a:r>
              <a:rPr lang="en-US" sz="7200" b="1" i="1" dirty="0" smtClean="0"/>
              <a:t>Bacillus subtilis. </a:t>
            </a:r>
            <a:r>
              <a:rPr lang="en-US" sz="7200" b="1" dirty="0" smtClean="0"/>
              <a:t>This enzyme has applications in bioremediation, "green" chemistry, and biosensors. CotA was engineered for higher substrate specificity using laboratory or directed evolution. This process mimics natural evolution in a test tube, and it can be used as an efficient method for protein engineering. A mutant was identified to have a catalytic efficiency seven times greater when compared to the wild-type. Thermostability studies were performed to observe if mutations destabilize the protein. </a:t>
            </a:r>
            <a:r>
              <a:rPr lang="en-US" sz="7200" b="1" i="1" dirty="0" smtClean="0"/>
              <a:t>B. subtilis </a:t>
            </a:r>
            <a:r>
              <a:rPr lang="en-US" sz="7200" b="1" dirty="0" smtClean="0"/>
              <a:t>cells were sporulated, harvested, and purified. Thermostability was determined by measuring enzyme activity from 25°C to 95°C. </a:t>
            </a:r>
          </a:p>
        </p:txBody>
      </p:sp>
      <p:pic>
        <p:nvPicPr>
          <p:cNvPr id="3074" name="Picture 2"/>
          <p:cNvPicPr>
            <a:picLocks noChangeAspect="1" noChangeArrowheads="1"/>
          </p:cNvPicPr>
          <p:nvPr/>
        </p:nvPicPr>
        <p:blipFill>
          <a:blip r:embed="rId2" cstate="print"/>
          <a:srcRect/>
          <a:stretch>
            <a:fillRect/>
          </a:stretch>
        </p:blipFill>
        <p:spPr bwMode="auto">
          <a:xfrm>
            <a:off x="228600" y="228600"/>
            <a:ext cx="8382000" cy="828675"/>
          </a:xfrm>
          <a:prstGeom prst="rect">
            <a:avLst/>
          </a:prstGeom>
          <a:noFill/>
          <a:ln w="9525">
            <a:noFill/>
            <a:miter lim="800000"/>
            <a:headEnd/>
            <a:tailEnd/>
          </a:ln>
        </p:spPr>
      </p:pic>
      <p:pic>
        <p:nvPicPr>
          <p:cNvPr id="5" name="Picture 4" descr="anonymous1.jpg"/>
          <p:cNvPicPr>
            <a:picLocks noChangeAspect="1"/>
          </p:cNvPicPr>
          <p:nvPr/>
        </p:nvPicPr>
        <p:blipFill>
          <a:blip r:embed="rId3" cstate="print"/>
          <a:stretch>
            <a:fillRect/>
          </a:stretch>
        </p:blipFill>
        <p:spPr>
          <a:xfrm>
            <a:off x="838200" y="1295400"/>
            <a:ext cx="1173480" cy="1466850"/>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r>
            <a:br>
              <a:rPr lang="en-US" i="1" dirty="0" smtClean="0"/>
            </a:br>
            <a:r>
              <a:rPr lang="en-US" b="1" i="1" u="sng" dirty="0" smtClean="0"/>
              <a:t>Biographical Sketch </a:t>
            </a:r>
            <a:r>
              <a:rPr lang="en-US" b="1" dirty="0" smtClean="0"/>
              <a:t/>
            </a:r>
            <a:br>
              <a:rPr lang="en-US" b="1" dirty="0" smtClean="0"/>
            </a:br>
            <a:endParaRPr lang="en-US" b="1" dirty="0"/>
          </a:p>
        </p:txBody>
      </p:sp>
      <p:sp>
        <p:nvSpPr>
          <p:cNvPr id="3" name="Content Placeholder 2"/>
          <p:cNvSpPr>
            <a:spLocks noGrp="1"/>
          </p:cNvSpPr>
          <p:nvPr>
            <p:ph sz="quarter" idx="1"/>
          </p:nvPr>
        </p:nvSpPr>
        <p:spPr>
          <a:xfrm>
            <a:off x="228600" y="1600200"/>
            <a:ext cx="8458200" cy="4873752"/>
          </a:xfrm>
        </p:spPr>
        <p:txBody>
          <a:bodyPr>
            <a:noAutofit/>
          </a:bodyPr>
          <a:lstStyle/>
          <a:p>
            <a:pPr indent="0">
              <a:buNone/>
            </a:pPr>
            <a:r>
              <a:rPr lang="en-US" sz="1800" b="1" dirty="0" smtClean="0"/>
              <a:t>Scholar Name was born in Peru. He graduated from Plainfield High School in June, 2005. He is pursuing a bachelor degree in Chemical Engineering at New Jersey Institute of Technology in Newark, NJ and he expects to graduate in May 2010. He participated in the Educational Opportunity Program during the summer of 2005. He has worked as a Physics Facilitator for the Physics Department and as a Physics and Chemistry tutor for the Educational Opportunity Program at NJIT. He is a member of the Hispanic Society for Students in Technology. In 2006, He took part in the PBI Medical Center Internship and worked at the Respiratory Therapy and Pathology Department of Passaic Seth Israel Medical Center. He was accepted into the Ronald E. McNair Post baccalaureate Achievement Program and he currently is doing a research in Modeling and Analysis of Trans Dermal Drug Delivery systems with Professor Laurent Simon. After graduating from NJIT, he plans to go to Graduate School and pursuit a PhD in Genetic Engineering or Pharmaceutical Engineering.</a:t>
            </a:r>
          </a:p>
          <a:p>
            <a:endParaRPr lang="en-US" sz="1800" b="1"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267</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Biographical Sketch</vt:lpstr>
      <vt:lpstr>Writing a Biographical Sketch</vt:lpstr>
      <vt:lpstr>Part I Demographic</vt:lpstr>
      <vt:lpstr>Part II Experiences</vt:lpstr>
      <vt:lpstr>Part III Goals and Aspirations</vt:lpstr>
      <vt:lpstr>Slide 6</vt:lpstr>
      <vt:lpstr> Biographical Sketch  </vt:lpstr>
    </vt:vector>
  </TitlesOfParts>
  <Company>New Jersey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Biographical Sketch</dc:title>
  <dc:creator>njitadmin</dc:creator>
  <cp:lastModifiedBy>njitadmin</cp:lastModifiedBy>
  <cp:revision>1</cp:revision>
  <dcterms:created xsi:type="dcterms:W3CDTF">2014-05-27T18:49:56Z</dcterms:created>
  <dcterms:modified xsi:type="dcterms:W3CDTF">2014-05-27T18:50:27Z</dcterms:modified>
</cp:coreProperties>
</file>